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76" r:id="rId2"/>
    <p:sldId id="1175" r:id="rId3"/>
    <p:sldId id="1224" r:id="rId4"/>
    <p:sldId id="1322" r:id="rId5"/>
    <p:sldId id="1228" r:id="rId6"/>
    <p:sldId id="1321" r:id="rId7"/>
    <p:sldId id="1222" r:id="rId8"/>
    <p:sldId id="1176" r:id="rId9"/>
    <p:sldId id="1320" r:id="rId10"/>
    <p:sldId id="1227" r:id="rId11"/>
    <p:sldId id="1187" r:id="rId12"/>
    <p:sldId id="1229" r:id="rId13"/>
    <p:sldId id="1230" r:id="rId14"/>
    <p:sldId id="1223" r:id="rId15"/>
    <p:sldId id="1225" r:id="rId16"/>
    <p:sldId id="1319" r:id="rId17"/>
    <p:sldId id="1195" r:id="rId18"/>
    <p:sldId id="1231" r:id="rId19"/>
    <p:sldId id="1247" r:id="rId20"/>
    <p:sldId id="1260" r:id="rId21"/>
    <p:sldId id="1262" r:id="rId22"/>
    <p:sldId id="1264" r:id="rId23"/>
    <p:sldId id="1265" r:id="rId24"/>
    <p:sldId id="1266" r:id="rId25"/>
    <p:sldId id="1267" r:id="rId26"/>
    <p:sldId id="1293" r:id="rId27"/>
    <p:sldId id="1268" r:id="rId28"/>
    <p:sldId id="1269" r:id="rId29"/>
    <p:sldId id="1270" r:id="rId30"/>
    <p:sldId id="1271" r:id="rId31"/>
    <p:sldId id="1292" r:id="rId32"/>
    <p:sldId id="1258" r:id="rId33"/>
    <p:sldId id="1197" r:id="rId34"/>
    <p:sldId id="1199" r:id="rId35"/>
    <p:sldId id="1200" r:id="rId36"/>
    <p:sldId id="1201" r:id="rId37"/>
    <p:sldId id="1202" r:id="rId38"/>
    <p:sldId id="1203" r:id="rId39"/>
    <p:sldId id="1204" r:id="rId40"/>
    <p:sldId id="1205" r:id="rId41"/>
    <p:sldId id="1206" r:id="rId42"/>
    <p:sldId id="1207" r:id="rId43"/>
    <p:sldId id="1208" r:id="rId44"/>
  </p:sldIdLst>
  <p:sldSz cx="9144000" cy="6858000" type="letter"/>
  <p:notesSz cx="6991350" cy="928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">
          <p15:clr>
            <a:srgbClr val="A4A3A4"/>
          </p15:clr>
        </p15:guide>
        <p15:guide id="2" orient="horz" pos="3774">
          <p15:clr>
            <a:srgbClr val="A4A3A4"/>
          </p15:clr>
        </p15:guide>
        <p15:guide id="3" orient="horz" pos="1104">
          <p15:clr>
            <a:srgbClr val="A4A3A4"/>
          </p15:clr>
        </p15:guide>
        <p15:guide id="4" orient="horz" pos="1675">
          <p15:clr>
            <a:srgbClr val="A4A3A4"/>
          </p15:clr>
        </p15:guide>
        <p15:guide id="5" orient="horz" pos="1866">
          <p15:clr>
            <a:srgbClr val="A4A3A4"/>
          </p15:clr>
        </p15:guide>
        <p15:guide id="6" orient="horz" pos="1120">
          <p15:clr>
            <a:srgbClr val="A4A3A4"/>
          </p15:clr>
        </p15:guide>
        <p15:guide id="7" pos="5664">
          <p15:clr>
            <a:srgbClr val="A4A3A4"/>
          </p15:clr>
        </p15:guide>
        <p15:guide id="8" pos="534">
          <p15:clr>
            <a:srgbClr val="A4A3A4"/>
          </p15:clr>
        </p15:guide>
        <p15:guide id="9" pos="2878">
          <p15:clr>
            <a:srgbClr val="A4A3A4"/>
          </p15:clr>
        </p15:guide>
        <p15:guide id="10" pos="3781">
          <p15:clr>
            <a:srgbClr val="A4A3A4"/>
          </p15:clr>
        </p15:guide>
        <p15:guide id="11" pos="5506">
          <p15:clr>
            <a:srgbClr val="A4A3A4"/>
          </p15:clr>
        </p15:guide>
        <p15:guide id="12" pos="285">
          <p15:clr>
            <a:srgbClr val="A4A3A4"/>
          </p15:clr>
        </p15:guide>
        <p15:guide id="13" pos="1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D69F7"/>
    <a:srgbClr val="0000FF"/>
    <a:srgbClr val="0A3A80"/>
    <a:srgbClr val="FCD566"/>
    <a:srgbClr val="E2E2E2"/>
    <a:srgbClr val="7B7B7B"/>
    <a:srgbClr val="773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9EDC4A-611A-094C-BA0F-E05468253B35}" v="13" dt="2019-07-21T22:47:44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7"/>
    <p:restoredTop sz="94082"/>
  </p:normalViewPr>
  <p:slideViewPr>
    <p:cSldViewPr snapToGrid="0">
      <p:cViewPr varScale="1">
        <p:scale>
          <a:sx n="128" d="100"/>
          <a:sy n="128" d="100"/>
        </p:scale>
        <p:origin x="1944" y="176"/>
      </p:cViewPr>
      <p:guideLst>
        <p:guide orient="horz" pos="304"/>
        <p:guide orient="horz" pos="3774"/>
        <p:guide orient="horz" pos="1104"/>
        <p:guide orient="horz" pos="1675"/>
        <p:guide orient="horz" pos="1866"/>
        <p:guide orient="horz" pos="1120"/>
        <p:guide pos="5664"/>
        <p:guide pos="534"/>
        <p:guide pos="2878"/>
        <p:guide pos="3781"/>
        <p:guide pos="5506"/>
        <p:guide pos="285"/>
        <p:guide pos="1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890" y="-84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zsrogers\Documents\Research\Logistics%20Index\LMI%20Reports\June%202019\LMI-Template%20Results%206-30-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LMI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'2yr report graphs'!$A$3</c:f>
              <c:strCache>
                <c:ptCount val="1"/>
                <c:pt idx="0">
                  <c:v>LMI ADJ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rgbClr val="FF0000"/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'2yr report graphs'!$G$2:$W$2</c:f>
              <c:strCache>
                <c:ptCount val="17"/>
                <c:pt idx="0">
                  <c:v>May/June-17</c:v>
                </c:pt>
                <c:pt idx="1">
                  <c:v>July/Aug-17</c:v>
                </c:pt>
                <c:pt idx="2">
                  <c:v>Sep-Dec-17</c:v>
                </c:pt>
                <c:pt idx="3">
                  <c:v>Jan/Feb-18</c:v>
                </c:pt>
                <c:pt idx="4">
                  <c:v>Mar/April-18</c:v>
                </c:pt>
                <c:pt idx="5">
                  <c:v>May/June-18</c:v>
                </c:pt>
                <c:pt idx="6">
                  <c:v>July/Aug-18</c:v>
                </c:pt>
                <c:pt idx="7">
                  <c:v>Sep-18</c:v>
                </c:pt>
                <c:pt idx="8">
                  <c:v>Oct-18</c:v>
                </c:pt>
                <c:pt idx="9">
                  <c:v>Nov-18</c:v>
                </c:pt>
                <c:pt idx="10">
                  <c:v>Dec-18</c:v>
                </c:pt>
                <c:pt idx="11">
                  <c:v>Jan-19</c:v>
                </c:pt>
                <c:pt idx="12">
                  <c:v>Feb-19</c:v>
                </c:pt>
                <c:pt idx="13">
                  <c:v>Mar-19</c:v>
                </c:pt>
                <c:pt idx="14">
                  <c:v>Apr-19</c:v>
                </c:pt>
                <c:pt idx="15">
                  <c:v>May-19</c:v>
                </c:pt>
                <c:pt idx="16">
                  <c:v>Jun-19</c:v>
                </c:pt>
              </c:strCache>
            </c:strRef>
          </c:cat>
          <c:val>
            <c:numRef>
              <c:f>'2yr report graphs'!$G$3:$W$3</c:f>
              <c:numCache>
                <c:formatCode>0.0</c:formatCode>
                <c:ptCount val="17"/>
                <c:pt idx="0">
                  <c:v>62.015198884839904</c:v>
                </c:pt>
                <c:pt idx="1">
                  <c:v>63.643944605325117</c:v>
                </c:pt>
                <c:pt idx="2">
                  <c:v>70.094449294580784</c:v>
                </c:pt>
                <c:pt idx="3">
                  <c:v>68.892466774586666</c:v>
                </c:pt>
                <c:pt idx="4">
                  <c:v>75.714803998543914</c:v>
                </c:pt>
                <c:pt idx="5">
                  <c:v>72.552595242496722</c:v>
                </c:pt>
                <c:pt idx="6">
                  <c:v>70.799564324908062</c:v>
                </c:pt>
                <c:pt idx="7">
                  <c:v>70.79642501286979</c:v>
                </c:pt>
                <c:pt idx="8">
                  <c:v>71.203474805542243</c:v>
                </c:pt>
                <c:pt idx="9">
                  <c:v>66.980283502459031</c:v>
                </c:pt>
                <c:pt idx="10">
                  <c:v>63.541490802803906</c:v>
                </c:pt>
                <c:pt idx="11">
                  <c:v>63.32876655732494</c:v>
                </c:pt>
                <c:pt idx="12">
                  <c:v>61.948092473031323</c:v>
                </c:pt>
                <c:pt idx="13">
                  <c:v>60.40923560588773</c:v>
                </c:pt>
                <c:pt idx="14">
                  <c:v>57.947635605727946</c:v>
                </c:pt>
                <c:pt idx="15">
                  <c:v>56.699620683854477</c:v>
                </c:pt>
                <c:pt idx="16">
                  <c:v>55.979947122035355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48-1245-89A0-31E862B360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80638744"/>
        <c:axId val="580643336"/>
      </c:barChart>
      <c:catAx>
        <c:axId val="580638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643336"/>
        <c:crosses val="autoZero"/>
        <c:auto val="1"/>
        <c:lblAlgn val="ctr"/>
        <c:lblOffset val="100"/>
        <c:noMultiLvlLbl val="0"/>
      </c:catAx>
      <c:valAx>
        <c:axId val="58064333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80638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94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17" tIns="45201" rIns="92017" bIns="452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3263"/>
            <a:ext cx="4622800" cy="3467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6483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77863"/>
            <a:ext cx="4716462" cy="353695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440238"/>
            <a:ext cx="5146675" cy="4140200"/>
          </a:xfrm>
          <a:noFill/>
          <a:ln w="9525"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  <a:ln/>
        </p:spPr>
        <p:txBody>
          <a:bodyPr/>
          <a:lstStyle/>
          <a:p>
            <a:r>
              <a:rPr lang="en-US" altLang="x-none"/>
              <a:t>Dr. Dale S. Rogers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  <a:ln/>
        </p:spPr>
        <p:txBody>
          <a:bodyPr/>
          <a:lstStyle/>
          <a:p>
            <a:r>
              <a:rPr lang="en-US" altLang="x-none"/>
              <a:t>Logistics Services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ln/>
        </p:spPr>
        <p:txBody>
          <a:bodyPr/>
          <a:lstStyle/>
          <a:p>
            <a:fld id="{B0757280-C554-4744-B3C6-B2670C5C5F8B}" type="slidenum">
              <a:rPr lang="en-US" altLang="x-none"/>
              <a:pPr/>
              <a:t>31</a:t>
            </a:fld>
            <a:endParaRPr lang="en-US" altLang="x-none"/>
          </a:p>
        </p:txBody>
      </p:sp>
      <p:sp>
        <p:nvSpPr>
          <p:cNvPr id="10926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9675" y="714375"/>
            <a:ext cx="455453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387850"/>
            <a:ext cx="5119688" cy="41354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780" tIns="45891" rIns="91780" bIns="45891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99731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7863"/>
            <a:ext cx="4718050" cy="3538537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9" y="4440237"/>
            <a:ext cx="5146674" cy="4140200"/>
          </a:xfrm>
          <a:noFill/>
          <a:ln w="9525"/>
        </p:spPr>
        <p:txBody>
          <a:bodyPr/>
          <a:lstStyle/>
          <a:p>
            <a:endParaRPr lang="en-US">
              <a:latin typeface="Arial" pitchFamily="-10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7863"/>
            <a:ext cx="4718050" cy="3538537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9" y="4440237"/>
            <a:ext cx="5146674" cy="4140200"/>
          </a:xfrm>
          <a:noFill/>
          <a:ln w="9525"/>
        </p:spPr>
        <p:txBody>
          <a:bodyPr/>
          <a:lstStyle/>
          <a:p>
            <a:endParaRPr lang="en-US">
              <a:latin typeface="Arial" pitchFamily="-10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0147" y="8816396"/>
            <a:ext cx="3029585" cy="464106"/>
          </a:xfrm>
          <a:prstGeom prst="rect">
            <a:avLst/>
          </a:prstGeom>
          <a:ln/>
        </p:spPr>
        <p:txBody>
          <a:bodyPr lIns="92985" tIns="46493" rIns="92985" bIns="46493"/>
          <a:lstStyle/>
          <a:p>
            <a:fld id="{F5ED2029-18A8-A941-A111-1D7EBC6D3876}" type="slidenum">
              <a:rPr lang="en-US"/>
              <a:pPr/>
              <a:t>40</a:t>
            </a:fld>
            <a:endParaRPr lang="en-US"/>
          </a:p>
        </p:txBody>
      </p:sp>
      <p:sp>
        <p:nvSpPr>
          <p:cNvPr id="259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5600" y="231775"/>
            <a:ext cx="2787650" cy="2090738"/>
          </a:xfrm>
          <a:ln/>
        </p:spPr>
      </p:sp>
      <p:sp>
        <p:nvSpPr>
          <p:cNvPr id="259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045" y="2475865"/>
            <a:ext cx="6292215" cy="4176635"/>
          </a:xfrm>
        </p:spPr>
        <p:txBody>
          <a:bodyPr/>
          <a:lstStyle/>
          <a:p>
            <a:r>
              <a:rPr lang="en-US" sz="1600" dirty="0"/>
              <a:t>National perspective – regional and national corridors </a:t>
            </a:r>
          </a:p>
          <a:p>
            <a:r>
              <a:rPr lang="en-US" sz="1600" dirty="0"/>
              <a:t>2002 FAF truck flow – annual average daily FAF truck traffic - AADFTT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0147" y="8816396"/>
            <a:ext cx="3029585" cy="464106"/>
          </a:xfrm>
          <a:prstGeom prst="rect">
            <a:avLst/>
          </a:prstGeom>
          <a:ln/>
        </p:spPr>
        <p:txBody>
          <a:bodyPr lIns="92985" tIns="46493" rIns="92985" bIns="46493"/>
          <a:lstStyle/>
          <a:p>
            <a:fld id="{1684270F-15B2-A148-ACDA-0DDA57D16832}" type="slidenum">
              <a:rPr lang="en-US"/>
              <a:pPr/>
              <a:t>41</a:t>
            </a:fld>
            <a:endParaRPr lang="en-US"/>
          </a:p>
        </p:txBody>
      </p:sp>
      <p:sp>
        <p:nvSpPr>
          <p:cNvPr id="259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231775"/>
            <a:ext cx="2579688" cy="1933575"/>
          </a:xfrm>
          <a:ln/>
        </p:spPr>
      </p:sp>
      <p:sp>
        <p:nvSpPr>
          <p:cNvPr id="259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045" y="2322115"/>
            <a:ext cx="6525260" cy="4175049"/>
          </a:xfrm>
        </p:spPr>
        <p:txBody>
          <a:bodyPr/>
          <a:lstStyle/>
          <a:p>
            <a:r>
              <a:rPr lang="en-US" sz="1600" dirty="0"/>
              <a:t>National perspective – regional and national corridors </a:t>
            </a:r>
          </a:p>
          <a:p>
            <a:r>
              <a:rPr lang="en-US" sz="1600" dirty="0"/>
              <a:t>Projected 2035 FAF truck flow – annual average daily FAF truck traffic - AADFTT </a:t>
            </a:r>
          </a:p>
          <a:p>
            <a:r>
              <a:rPr lang="en-US" sz="1600" dirty="0"/>
              <a:t>Scale of line thickness is the same as the 2002 map (they are comparable)</a:t>
            </a:r>
          </a:p>
          <a:p>
            <a:endParaRPr lang="en-US" sz="1600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307975" y="298450"/>
            <a:ext cx="8836025" cy="14288"/>
          </a:xfrm>
          <a:prstGeom prst="line">
            <a:avLst/>
          </a:prstGeom>
          <a:noFill/>
          <a:ln w="50800">
            <a:solidFill>
              <a:srgbClr val="0A3A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  <p:sp>
        <p:nvSpPr>
          <p:cNvPr id="5" name="DocNo"/>
          <p:cNvSpPr>
            <a:spLocks noChangeArrowheads="1"/>
          </p:cNvSpPr>
          <p:nvPr userDrawn="1"/>
        </p:nvSpPr>
        <p:spPr bwMode="auto">
          <a:xfrm>
            <a:off x="7543800" y="6556375"/>
            <a:ext cx="1323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900" b="0">
                <a:solidFill>
                  <a:schemeClr val="bg1"/>
                </a:solidFill>
              </a:rPr>
              <a:t>A.T. Kearney  82/7478</a:t>
            </a: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8759825" y="6551613"/>
            <a:ext cx="3238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9F0021BA-5072-484D-92E2-7CFD4E0F4D7E}" type="slidenum">
              <a:rPr lang="en-US" sz="900" b="0">
                <a:solidFill>
                  <a:schemeClr val="bg1"/>
                </a:solidFill>
              </a:rPr>
              <a:pPr algn="r">
                <a:defRPr/>
              </a:pPr>
              <a:t>‹#›</a:t>
            </a:fld>
            <a:endParaRPr lang="en-US" sz="900" b="0">
              <a:solidFill>
                <a:schemeClr val="bg1"/>
              </a:solidFill>
            </a:endParaRPr>
          </a:p>
        </p:txBody>
      </p:sp>
      <p:sp>
        <p:nvSpPr>
          <p:cNvPr id="296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ZapfDingbats" pitchFamily="8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8813" y="496888"/>
            <a:ext cx="2055812" cy="6092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96888"/>
            <a:ext cx="6018213" cy="6092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6888"/>
            <a:ext cx="819785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41375" y="1666875"/>
            <a:ext cx="4035425" cy="4922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66875"/>
            <a:ext cx="4035425" cy="4922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375" y="1666875"/>
            <a:ext cx="4035425" cy="4922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66875"/>
            <a:ext cx="4035425" cy="4922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1375" y="1666875"/>
            <a:ext cx="8223250" cy="4922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0" tIns="0" rIns="0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96888"/>
            <a:ext cx="81978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184150" y="311150"/>
            <a:ext cx="8778875" cy="0"/>
          </a:xfrm>
          <a:prstGeom prst="line">
            <a:avLst/>
          </a:prstGeom>
          <a:noFill/>
          <a:ln w="50800">
            <a:solidFill>
              <a:srgbClr val="0A3A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  <p:sp>
        <p:nvSpPr>
          <p:cNvPr id="1152" name="Rectangle 128"/>
          <p:cNvSpPr>
            <a:spLocks noChangeArrowheads="1"/>
          </p:cNvSpPr>
          <p:nvPr userDrawn="1"/>
        </p:nvSpPr>
        <p:spPr bwMode="auto">
          <a:xfrm>
            <a:off x="8759825" y="6551613"/>
            <a:ext cx="3238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D5A39A16-8C5B-7B4C-AF5C-1B55FB193CA1}" type="slidenum">
              <a:rPr lang="en-US" sz="900" b="0">
                <a:solidFill>
                  <a:schemeClr val="bg1"/>
                </a:solidFill>
              </a:rPr>
              <a:pPr algn="r">
                <a:defRPr/>
              </a:pPr>
              <a:t>‹#›</a:t>
            </a:fld>
            <a:endParaRPr lang="en-US" sz="900" b="0">
              <a:solidFill>
                <a:schemeClr val="bg1"/>
              </a:solidFill>
            </a:endParaRPr>
          </a:p>
        </p:txBody>
      </p:sp>
      <p:pic>
        <p:nvPicPr>
          <p:cNvPr id="1030" name="Picture 11" descr="LOGO NLI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267450"/>
            <a:ext cx="590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228573" y="6161175"/>
            <a:ext cx="1606550" cy="6190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cover dir="l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A3A80"/>
          </a:solidFill>
          <a:latin typeface="Trebuchet MS" pitchFamily="-112" charset="0"/>
        </a:defRPr>
      </a:lvl9pPr>
    </p:titleStyle>
    <p:bodyStyle>
      <a:lvl1pPr marL="292100" indent="-292100" algn="l" rtl="0" eaLnBrk="0" fontAlgn="base" hangingPunct="0">
        <a:spcBef>
          <a:spcPct val="50000"/>
        </a:spcBef>
        <a:spcAft>
          <a:spcPct val="0"/>
        </a:spcAft>
        <a:buClr>
          <a:srgbClr val="0A3A80"/>
        </a:buClr>
        <a:buFont typeface="ZapfDingbats" pitchFamily="82" charset="2"/>
        <a:buChar char="n"/>
        <a:defRPr sz="2400">
          <a:solidFill>
            <a:srgbClr val="0A3A80"/>
          </a:solidFill>
          <a:latin typeface="+mn-lt"/>
          <a:ea typeface="ＭＳ Ｐゴシック" charset="-128"/>
          <a:cs typeface="ＭＳ Ｐゴシック" charset="-128"/>
        </a:defRPr>
      </a:lvl1pPr>
      <a:lvl2pPr marL="471488" indent="-177800" algn="l" rtl="0" eaLnBrk="0" fontAlgn="base" hangingPunct="0">
        <a:spcBef>
          <a:spcPct val="0"/>
        </a:spcBef>
        <a:spcAft>
          <a:spcPct val="0"/>
        </a:spcAft>
        <a:buClr>
          <a:srgbClr val="0A3A80"/>
        </a:buClr>
        <a:buChar char="•"/>
        <a:defRPr sz="2400">
          <a:solidFill>
            <a:srgbClr val="0A3A80"/>
          </a:solidFill>
          <a:latin typeface="+mn-lt"/>
          <a:ea typeface="ＭＳ Ｐゴシック" pitchFamily="-112" charset="-128"/>
        </a:defRPr>
      </a:lvl2pPr>
      <a:lvl3pPr marL="866775" indent="-393700" algn="l" rtl="0" eaLnBrk="0" fontAlgn="base" hangingPunct="0">
        <a:spcBef>
          <a:spcPct val="0"/>
        </a:spcBef>
        <a:spcAft>
          <a:spcPct val="0"/>
        </a:spcAft>
        <a:buClr>
          <a:srgbClr val="0A3A80"/>
        </a:buClr>
        <a:buChar char="—"/>
        <a:defRPr sz="2400">
          <a:solidFill>
            <a:srgbClr val="0A3A80"/>
          </a:solidFill>
          <a:latin typeface="+mn-lt"/>
          <a:ea typeface="ＭＳ Ｐゴシック" pitchFamily="-112" charset="-128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Clr>
          <a:srgbClr val="0A3A80"/>
        </a:buClr>
        <a:buChar char="–"/>
        <a:defRPr sz="2400">
          <a:solidFill>
            <a:srgbClr val="0A3A80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foreignpolicy.com/2011/01/03/gdp-a-brief-history/" TargetMode="External"/><Relationship Id="rId2" Type="http://schemas.openxmlformats.org/officeDocument/2006/relationships/hyperlink" Target="http://www.investopedia.com/terms/g/great_depression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313" y="417513"/>
            <a:ext cx="5827712" cy="1290637"/>
          </a:xfrm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altLang="ko-KR" dirty="0">
                <a:ea typeface="Gulim" pitchFamily="34" charset="-127"/>
                <a:cs typeface="Gulim" pitchFamily="34" charset="-127"/>
              </a:rPr>
              <a:t>Logistics Megatrends</a:t>
            </a:r>
            <a:endParaRPr lang="en-US" dirty="0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362200"/>
            <a:ext cx="7239000" cy="3962400"/>
          </a:xfrm>
          <a:solidFill>
            <a:schemeClr val="bg1"/>
          </a:solidFill>
          <a:ln cap="sq">
            <a:solidFill>
              <a:schemeClr val="tx1"/>
            </a:solidFill>
          </a:ln>
          <a:effectLst>
            <a:outerShdw blurRad="63500" dist="197566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 anchorCtr="1"/>
          <a:lstStyle/>
          <a:p>
            <a:r>
              <a:rPr lang="en-US" b="1" dirty="0"/>
              <a:t>Dr. Dale S. Rogers</a:t>
            </a:r>
          </a:p>
          <a:p>
            <a:r>
              <a:rPr lang="en-US" sz="1200" dirty="0"/>
              <a:t>Nevada Logistics Institute</a:t>
            </a:r>
          </a:p>
          <a:p>
            <a:r>
              <a:rPr lang="en-US" sz="2000" dirty="0"/>
              <a:t>Reno, NV</a:t>
            </a:r>
          </a:p>
          <a:p>
            <a:r>
              <a:rPr lang="en-US" sz="2000" b="1"/>
              <a:t>22 </a:t>
            </a:r>
            <a:r>
              <a:rPr lang="en-US" sz="2000" b="1" dirty="0"/>
              <a:t>July 2019</a:t>
            </a:r>
            <a:endParaRPr lang="en-US" sz="2000" dirty="0"/>
          </a:p>
        </p:txBody>
      </p:sp>
      <p:pic>
        <p:nvPicPr>
          <p:cNvPr id="16389" name="Picture 11" descr="LOGO NL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38"/>
            <a:ext cx="1255713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14338"/>
            <a:ext cx="2743200" cy="1057013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5CB035E-0C44-7C42-9759-399C2A94A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9CE2F-579C-BB4A-90CD-80C6AC583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57730"/>
      </p:ext>
    </p:extLst>
  </p:cSld>
  <p:clrMapOvr>
    <a:masterClrMapping/>
  </p:clrMapOvr>
  <p:transition>
    <p:cover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1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U.S. Logistics Flows</a:t>
            </a:r>
          </a:p>
        </p:txBody>
      </p:sp>
      <p:graphicFrame>
        <p:nvGraphicFramePr>
          <p:cNvPr id="6861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85738" y="1036638"/>
          <a:ext cx="8958262" cy="564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Visio" r:id="rId4" imgW="10086975" imgH="6361176" progId="">
                  <p:embed/>
                </p:oleObj>
              </mc:Choice>
              <mc:Fallback>
                <p:oleObj name="Visio" r:id="rId4" imgW="10086975" imgH="6361176" progId="">
                  <p:embed/>
                  <p:pic>
                    <p:nvPicPr>
                      <p:cNvPr id="686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8" y="1036638"/>
                        <a:ext cx="8958262" cy="564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60105" name="AutoShape 9"/>
          <p:cNvSpPr>
            <a:spLocks noChangeArrowheads="1"/>
          </p:cNvSpPr>
          <p:nvPr/>
        </p:nvSpPr>
        <p:spPr bwMode="auto">
          <a:xfrm rot="-598017">
            <a:off x="1681163" y="3759200"/>
            <a:ext cx="4772025" cy="601663"/>
          </a:xfrm>
          <a:prstGeom prst="rightArrow">
            <a:avLst>
              <a:gd name="adj1" fmla="val 50000"/>
              <a:gd name="adj2" fmla="val 198285"/>
            </a:avLst>
          </a:prstGeom>
          <a:solidFill>
            <a:srgbClr val="0048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0106" name="AutoShape 10"/>
          <p:cNvSpPr>
            <a:spLocks noChangeArrowheads="1"/>
          </p:cNvSpPr>
          <p:nvPr/>
        </p:nvSpPr>
        <p:spPr bwMode="auto">
          <a:xfrm rot="257262">
            <a:off x="1819275" y="4657725"/>
            <a:ext cx="4854575" cy="601663"/>
          </a:xfrm>
          <a:prstGeom prst="rightArrow">
            <a:avLst>
              <a:gd name="adj1" fmla="val 50000"/>
              <a:gd name="adj2" fmla="val 201715"/>
            </a:avLst>
          </a:prstGeom>
          <a:solidFill>
            <a:srgbClr val="0048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0108" name="AutoShape 12"/>
          <p:cNvSpPr>
            <a:spLocks noChangeArrowheads="1"/>
          </p:cNvSpPr>
          <p:nvPr/>
        </p:nvSpPr>
        <p:spPr bwMode="auto">
          <a:xfrm rot="9989450">
            <a:off x="1882775" y="3889375"/>
            <a:ext cx="6062663" cy="601663"/>
          </a:xfrm>
          <a:prstGeom prst="rightArrow">
            <a:avLst>
              <a:gd name="adj1" fmla="val 50000"/>
              <a:gd name="adj2" fmla="val 251913"/>
            </a:avLst>
          </a:prstGeom>
          <a:solidFill>
            <a:srgbClr val="3D69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0109" name="AutoShape 13"/>
          <p:cNvSpPr>
            <a:spLocks noChangeArrowheads="1"/>
          </p:cNvSpPr>
          <p:nvPr/>
        </p:nvSpPr>
        <p:spPr bwMode="auto">
          <a:xfrm rot="10214333">
            <a:off x="1654175" y="2978150"/>
            <a:ext cx="5045075" cy="874713"/>
          </a:xfrm>
          <a:prstGeom prst="rightArrow">
            <a:avLst>
              <a:gd name="adj1" fmla="val 50000"/>
              <a:gd name="adj2" fmla="val 144192"/>
            </a:avLst>
          </a:prstGeom>
          <a:solidFill>
            <a:srgbClr val="3D69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60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60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460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460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460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460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460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4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0105" grpId="0" animBg="1"/>
      <p:bldP spid="3460106" grpId="0" animBg="1"/>
      <p:bldP spid="3460108" grpId="0" animBg="1"/>
      <p:bldP spid="3460108" grpId="1" animBg="1"/>
      <p:bldP spid="3460109" grpId="0" animBg="1"/>
      <p:bldP spid="346010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Rail System Map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246" y="1214812"/>
            <a:ext cx="5222896" cy="49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55436"/>
      </p:ext>
    </p:extLst>
  </p:cSld>
  <p:clrMapOvr>
    <a:masterClrMapping/>
  </p:clrMapOvr>
  <p:transition>
    <p:cover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Rail System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91" y="1118836"/>
            <a:ext cx="7695749" cy="541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45041"/>
      </p:ext>
    </p:extLst>
  </p:cSld>
  <p:clrMapOvr>
    <a:masterClrMapping/>
  </p:clrMapOvr>
  <p:transition>
    <p:cover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2019 Top 50 World Container Ports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15343" y="927136"/>
            <a:ext cx="4162140" cy="593086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Rank</a:t>
            </a:r>
            <a:r>
              <a:rPr lang="en-US" sz="1400" dirty="0"/>
              <a:t>	</a:t>
            </a:r>
            <a:r>
              <a:rPr lang="en-US" sz="1400" b="1" dirty="0"/>
              <a:t>Port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	Shanghai,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	</a:t>
            </a:r>
            <a:r>
              <a:rPr lang="en-US" sz="1400" dirty="0" err="1"/>
              <a:t>SIngapore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	Shenzhen,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	Ningbo-</a:t>
            </a:r>
            <a:r>
              <a:rPr lang="en-US" sz="1400" dirty="0" err="1"/>
              <a:t>Zhoushan</a:t>
            </a:r>
            <a:r>
              <a:rPr lang="en-US" sz="1400" dirty="0"/>
              <a:t>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5	Hong Kong, S.A.R.,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6	Busan, South Korea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7	Qingdao,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8	Guangzhou Harbor,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9	Jebel Ali, Dubai, United Arab Emirates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10	Tianjin,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11	Rotterdam, Netherlands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12	Port </a:t>
            </a:r>
            <a:r>
              <a:rPr lang="en-US" sz="1400" dirty="0" err="1"/>
              <a:t>Klang</a:t>
            </a:r>
            <a:r>
              <a:rPr lang="en-US" sz="1400" dirty="0"/>
              <a:t>, Malaysia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13	Kaohsiung, Taiwan,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14	Antwerp, Belgium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15	Dalian,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16	Xiamen,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17	</a:t>
            </a:r>
            <a:r>
              <a:rPr lang="en-US" sz="1400" dirty="0" err="1"/>
              <a:t>Tanjung</a:t>
            </a:r>
            <a:r>
              <a:rPr lang="en-US" sz="1400" dirty="0"/>
              <a:t> </a:t>
            </a:r>
            <a:r>
              <a:rPr lang="en-US" sz="1400" dirty="0" err="1"/>
              <a:t>Pelepas</a:t>
            </a:r>
            <a:r>
              <a:rPr lang="en-US" sz="1400" dirty="0"/>
              <a:t>, Malaysia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18	Hamburg, Germany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19	Los Angeles, U.S.A.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20*	Keihin Ports, Japan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21	Long Beach, U.S.A.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22	Laem </a:t>
            </a:r>
            <a:r>
              <a:rPr lang="en-US" sz="1400" dirty="0" err="1"/>
              <a:t>Chabang</a:t>
            </a:r>
            <a:r>
              <a:rPr lang="en-US" sz="1400" dirty="0"/>
              <a:t>, Thailand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23	New York-New Jersey, U.S.A.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24	</a:t>
            </a:r>
            <a:r>
              <a:rPr lang="en-US" sz="1400" dirty="0" err="1"/>
              <a:t>Yingkou</a:t>
            </a:r>
            <a:r>
              <a:rPr lang="en-US" sz="1400" dirty="0"/>
              <a:t>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25	Bremen/Bremerhaven, Germany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921322" y="927136"/>
            <a:ext cx="4143304" cy="566257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100" b="1"/>
              <a:t>Rank</a:t>
            </a:r>
            <a:r>
              <a:rPr lang="en-US" sz="1100"/>
              <a:t>	</a:t>
            </a:r>
            <a:r>
              <a:rPr lang="en-US" sz="1100" b="1"/>
              <a:t>Port</a:t>
            </a:r>
            <a:endParaRPr lang="en-US" sz="1100"/>
          </a:p>
          <a:p>
            <a:pPr marL="0" indent="0">
              <a:spcBef>
                <a:spcPts val="0"/>
              </a:spcBef>
              <a:buNone/>
            </a:pPr>
            <a:r>
              <a:rPr lang="en-US" sz="1100"/>
              <a:t>26</a:t>
            </a:r>
            <a:r>
              <a:rPr lang="en-US" sz="1100" dirty="0"/>
              <a:t>	</a:t>
            </a:r>
            <a:r>
              <a:rPr lang="en-US" sz="1400" dirty="0"/>
              <a:t>Ho Chi Minh, Vietnam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27	</a:t>
            </a:r>
            <a:r>
              <a:rPr lang="en-US" sz="1400" dirty="0" err="1"/>
              <a:t>Tanjung</a:t>
            </a:r>
            <a:r>
              <a:rPr lang="en-US" sz="1400" dirty="0"/>
              <a:t> </a:t>
            </a:r>
            <a:r>
              <a:rPr lang="en-US" sz="1400" dirty="0" err="1"/>
              <a:t>Priok</a:t>
            </a:r>
            <a:r>
              <a:rPr lang="en-US" sz="1400" dirty="0"/>
              <a:t>, Jakarta, Indonesia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28	</a:t>
            </a:r>
            <a:r>
              <a:rPr lang="en-US" sz="1400" dirty="0" err="1"/>
              <a:t>Columbo</a:t>
            </a:r>
            <a:r>
              <a:rPr lang="en-US" sz="1400" dirty="0"/>
              <a:t>, Sri Lanka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29	Suzhou,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30	</a:t>
            </a:r>
            <a:r>
              <a:rPr lang="en-US" sz="1400" dirty="0" err="1"/>
              <a:t>Lianyungun</a:t>
            </a:r>
            <a:r>
              <a:rPr lang="en-US" sz="1400" dirty="0"/>
              <a:t>,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31**	Hanshin Ports, Japan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32	Valencia, Spain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33	</a:t>
            </a:r>
            <a:r>
              <a:rPr lang="en-US" sz="1400" dirty="0" err="1"/>
              <a:t>Algerciras</a:t>
            </a:r>
            <a:r>
              <a:rPr lang="en-US" sz="1400" dirty="0"/>
              <a:t> Bay, Spain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34	Jawaharlal Nehru, India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35	Manila, Philippines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36	Jeddah, </a:t>
            </a:r>
            <a:r>
              <a:rPr lang="en-US" sz="1400" dirty="0" err="1"/>
              <a:t>Suadi</a:t>
            </a:r>
            <a:r>
              <a:rPr lang="en-US" sz="1400" dirty="0"/>
              <a:t> Arabia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37	</a:t>
            </a:r>
            <a:r>
              <a:rPr lang="en-US" sz="1400" dirty="0" err="1"/>
              <a:t>Felixstowe</a:t>
            </a:r>
            <a:r>
              <a:rPr lang="en-US" sz="1400" dirty="0"/>
              <a:t>, U.K.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38	Haiphong, Vietnam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39	Santos, Brazil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40	Georgia Ports,  U.S.A.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41	Port Said East, Egypt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42	Colon, Panama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43***	Seattle-Tacoma NW Seaport Alliance, U.S.A.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44	Sharjah, United Arab Emirates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45	Piraeus, Greece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46	Balboa, Panama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47	</a:t>
            </a:r>
            <a:r>
              <a:rPr lang="en-US" sz="1400" dirty="0" err="1"/>
              <a:t>Tanjung</a:t>
            </a:r>
            <a:r>
              <a:rPr lang="en-US" sz="1400" dirty="0"/>
              <a:t> Perak, Surabaya, Indonesia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48	</a:t>
            </a:r>
            <a:r>
              <a:rPr lang="en-US" sz="1400" dirty="0" err="1"/>
              <a:t>Ambarli</a:t>
            </a:r>
            <a:r>
              <a:rPr lang="en-US" sz="1400" dirty="0"/>
              <a:t>, Turkey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49	Marsaxlokk, Malta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50	Vancouver, Canada</a:t>
            </a:r>
          </a:p>
          <a:p>
            <a:pPr marL="0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873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Brokers</a:t>
            </a:r>
          </a:p>
        </p:txBody>
      </p:sp>
      <p:pic>
        <p:nvPicPr>
          <p:cNvPr id="3" name="Picture 2" descr="CarrierDirect_strong_freight_flow_levels_article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8" y="1215050"/>
            <a:ext cx="7698832" cy="48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4630"/>
      </p:ext>
    </p:extLst>
  </p:cSld>
  <p:clrMapOvr>
    <a:masterClrMapping/>
  </p:clrMapOvr>
  <p:transition>
    <p:cover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Hours of Service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56" y="910060"/>
            <a:ext cx="3930158" cy="594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68444"/>
      </p:ext>
    </p:extLst>
  </p:cSld>
  <p:clrMapOvr>
    <a:masterClrMapping/>
  </p:clrMapOvr>
  <p:transition>
    <p:cover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CSA</a:t>
            </a:r>
          </a:p>
        </p:txBody>
      </p:sp>
      <p:pic>
        <p:nvPicPr>
          <p:cNvPr id="5" name="Picture 4" descr="Csa_s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5" y="1415143"/>
            <a:ext cx="7048944" cy="54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U.S. Logistics Costs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73E54C-52AF-7C42-B6CE-64BEFD06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09" y="1050707"/>
            <a:ext cx="6049818" cy="51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80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73" y="856580"/>
            <a:ext cx="6658028" cy="51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93716"/>
      </p:ext>
    </p:extLst>
  </p:cSld>
  <p:clrMapOvr>
    <a:masterClrMapping/>
  </p:clrMapOvr>
  <p:transition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2753474" y="1880171"/>
            <a:ext cx="3138131" cy="2984286"/>
          </a:xfrm>
          <a:prstGeom prst="ellipse">
            <a:avLst/>
          </a:prstGeom>
          <a:solidFill>
            <a:srgbClr val="8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Introduction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Stage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2008 </a:t>
            </a:r>
            <a:r>
              <a:rPr lang="mr-IN" sz="2700" dirty="0"/>
              <a:t>–</a:t>
            </a:r>
            <a:r>
              <a:rPr lang="en-US" sz="2700" dirty="0"/>
              <a:t> 2009 Recession has given way to a “new normal” of:</a:t>
            </a:r>
          </a:p>
          <a:p>
            <a:pPr lvl="1"/>
            <a:r>
              <a:rPr lang="en-US" sz="2400" dirty="0"/>
              <a:t> Low growth</a:t>
            </a:r>
          </a:p>
          <a:p>
            <a:pPr lvl="1"/>
            <a:r>
              <a:rPr lang="en-US" sz="2400" dirty="0"/>
              <a:t>Rising Income inequality</a:t>
            </a:r>
          </a:p>
          <a:p>
            <a:pPr lvl="1"/>
            <a:r>
              <a:rPr lang="en-US" sz="2400" dirty="0"/>
              <a:t>Political Dysfunction</a:t>
            </a:r>
          </a:p>
          <a:p>
            <a:pPr lvl="1"/>
            <a:r>
              <a:rPr lang="en-US" sz="2400" dirty="0"/>
              <a:t>Social tension</a:t>
            </a:r>
          </a:p>
        </p:txBody>
      </p:sp>
    </p:spTree>
    <p:extLst>
      <p:ext uri="{BB962C8B-B14F-4D97-AF65-F5344CB8AC3E}">
        <p14:creationId xmlns:p14="http://schemas.microsoft.com/office/powerpoint/2010/main" val="1986314889"/>
      </p:ext>
    </p:extLst>
  </p:cSld>
  <p:clrMapOvr>
    <a:masterClrMapping/>
  </p:clrMapOvr>
  <p:transition>
    <p:cover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 vs Brazilian GDP 1969-2018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C255FEC-30D1-AD48-9488-B145B404C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0" y="1103440"/>
            <a:ext cx="6490887" cy="57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212"/>
      </p:ext>
    </p:extLst>
  </p:cSld>
  <p:clrMapOvr>
    <a:masterClrMapping/>
  </p:clrMapOvr>
  <p:transition>
    <p:cover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47750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09467"/>
      </p:ext>
    </p:extLst>
  </p:cSld>
  <p:clrMapOvr>
    <a:masterClrMapping/>
  </p:clrMapOvr>
  <p:transition>
    <p:cover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516733"/>
            <a:ext cx="8201025" cy="611980"/>
          </a:xfrm>
        </p:spPr>
        <p:txBody>
          <a:bodyPr>
            <a:normAutofit/>
          </a:bodyPr>
          <a:lstStyle/>
          <a:p>
            <a:r>
              <a:rPr lang="en-US" dirty="0"/>
              <a:t>Increased Stability </a:t>
            </a:r>
            <a:r>
              <a:rPr lang="mr-IN" dirty="0"/>
              <a:t>–</a:t>
            </a:r>
            <a:r>
              <a:rPr lang="en-US" dirty="0"/>
              <a:t> Great Moderation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67903"/>
            <a:ext cx="7886700" cy="3622070"/>
          </a:xfrm>
        </p:spPr>
        <p:txBody>
          <a:bodyPr>
            <a:normAutofit fontScale="700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Shift in employment to less cyclical, service-based industries. Inventory and dura le goods production tend to be destabilizing.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Increased size of </a:t>
            </a:r>
            <a:r>
              <a:rPr lang="en-US" dirty="0" err="1"/>
              <a:t>acyclical</a:t>
            </a:r>
            <a:r>
              <a:rPr lang="en-US" dirty="0"/>
              <a:t> government sector.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Increased role of automatic (mainly fiscal) stabilizers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Reduced frequency and intensity of fiscal crises.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Some favorable fiscal (mainly tax) policies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Reduced volatility of monetary growth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Greater confidence in private economic agents, both induced by business cycle moderation itself and inducing behavior favorable to more stable economic growth.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825" dirty="0"/>
              <a:t>Source: </a:t>
            </a:r>
            <a:r>
              <a:rPr lang="en-US" sz="825" dirty="0" err="1"/>
              <a:t>Zarnowitz</a:t>
            </a:r>
            <a:r>
              <a:rPr lang="en-US" sz="825" dirty="0"/>
              <a:t>, Victor (1992). </a:t>
            </a:r>
            <a:r>
              <a:rPr lang="en-US" sz="825" i="1" dirty="0"/>
              <a:t>Business Cycles</a:t>
            </a:r>
            <a:r>
              <a:rPr lang="en-US" sz="825" dirty="0"/>
              <a:t>. University of Chicago Press.</a:t>
            </a:r>
          </a:p>
        </p:txBody>
      </p:sp>
    </p:spTree>
    <p:extLst>
      <p:ext uri="{BB962C8B-B14F-4D97-AF65-F5344CB8AC3E}">
        <p14:creationId xmlns:p14="http://schemas.microsoft.com/office/powerpoint/2010/main" val="92748858"/>
      </p:ext>
    </p:extLst>
  </p:cSld>
  <p:clrMapOvr>
    <a:masterClrMapping/>
  </p:clrMapOvr>
  <p:transition>
    <p:cover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699460"/>
            <a:ext cx="7886700" cy="37905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GDP is only a measure of finished goods and services in the last tier before the consumer.</a:t>
            </a:r>
          </a:p>
          <a:p>
            <a:r>
              <a:rPr lang="en-US" dirty="0"/>
              <a:t>GDP first came into use in 1937 in a report to the US Congress in response to the </a:t>
            </a:r>
            <a:r>
              <a:rPr lang="en-US" dirty="0">
                <a:hlinkClick r:id="rId2"/>
              </a:rPr>
              <a:t>Great Depression</a:t>
            </a:r>
            <a:r>
              <a:rPr lang="en-US" dirty="0"/>
              <a:t> after Russian economist Simon Kuznets </a:t>
            </a:r>
            <a:r>
              <a:rPr lang="en-US" dirty="0">
                <a:hlinkClick r:id="rId3"/>
              </a:rPr>
              <a:t>conceived the system of measurement</a:t>
            </a:r>
            <a:r>
              <a:rPr lang="en-US" dirty="0"/>
              <a:t>. </a:t>
            </a:r>
          </a:p>
          <a:p>
            <a:r>
              <a:rPr lang="en-US" dirty="0"/>
              <a:t>GDP is Keynesian</a:t>
            </a:r>
          </a:p>
          <a:p>
            <a:r>
              <a:rPr lang="en-US" dirty="0"/>
              <a:t>Purchasing managers intuitively understand problems with GDP.</a:t>
            </a:r>
          </a:p>
          <a:p>
            <a:pPr lvl="1"/>
            <a:r>
              <a:rPr lang="en-US" dirty="0"/>
              <a:t>Dr. John Hoagland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226" y="4689872"/>
            <a:ext cx="1143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12331"/>
      </p:ext>
    </p:extLst>
  </p:cSld>
  <p:clrMapOvr>
    <a:masterClrMapping/>
  </p:clrMapOvr>
  <p:transition>
    <p:cover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Purchasing Managers Index</a:t>
            </a:r>
            <a:br>
              <a:rPr lang="en-US" dirty="0"/>
            </a:br>
            <a:r>
              <a:rPr lang="en-US" dirty="0"/>
              <a:t>1948 - 2017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52" y="2125266"/>
            <a:ext cx="7733297" cy="36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2229"/>
      </p:ext>
    </p:extLst>
  </p:cSld>
  <p:clrMapOvr>
    <a:masterClrMapping/>
  </p:clrMapOvr>
  <p:transition>
    <p:cover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361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29273"/>
      </p:ext>
    </p:extLst>
  </p:cSld>
  <p:clrMapOvr>
    <a:masterClrMapping/>
  </p:clrMapOvr>
  <p:transition>
    <p:cover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6" y="857250"/>
            <a:ext cx="67553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26724"/>
      </p:ext>
    </p:extLst>
  </p:cSld>
  <p:clrMapOvr>
    <a:masterClrMapping/>
  </p:clrMapOvr>
  <p:transition>
    <p:cover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ISM Most Recent Results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1103" y="1940092"/>
          <a:ext cx="8373981" cy="3835916"/>
        </p:xfrm>
        <a:graphic>
          <a:graphicData uri="http://schemas.openxmlformats.org/drawingml/2006/table">
            <a:tbl>
              <a:tblPr/>
              <a:tblGrid>
                <a:gridCol w="1196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776">
                <a:tc gridSpan="7">
                  <a:txBody>
                    <a:bodyPr/>
                    <a:lstStyle/>
                    <a:p>
                      <a:pPr algn="l"/>
                      <a:r>
                        <a:rPr lang="en-US" sz="900">
                          <a:effectLst/>
                        </a:rPr>
                        <a:t>MANUFACTURING AT A GLANCE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April 2017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36">
                <a:tc>
                  <a:txBody>
                    <a:bodyPr/>
                    <a:lstStyle/>
                    <a:p>
                      <a:pPr algn="l"/>
                      <a:br>
                        <a:rPr lang="en-US" sz="900">
                          <a:effectLst/>
                        </a:rPr>
                      </a:b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Index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effectLst/>
                        </a:rPr>
                        <a:t>Series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Index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Apr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effectLst/>
                        </a:rPr>
                        <a:t>Series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Index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Mar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effectLst/>
                        </a:rPr>
                        <a:t>Percentage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Point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Change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br>
                        <a:rPr lang="en-US" sz="900">
                          <a:effectLst/>
                        </a:rPr>
                      </a:b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Direction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effectLst/>
                        </a:rPr>
                        <a:t>Rate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of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Change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Trend*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(Months)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1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PMI</a:t>
                      </a:r>
                      <a:r>
                        <a:rPr lang="en-US" sz="900" b="1" i="0" baseline="30000">
                          <a:effectLst/>
                          <a:latin typeface="Arial Bold" charset="0"/>
                        </a:rPr>
                        <a:t>®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54.8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57.2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-2.4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61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New Orders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57.5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64.5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-7.0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61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Production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58.6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57.6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+1.0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Faster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39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Employment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52.0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58.9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-6.9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7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Supplier Deliveries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55.1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55.9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-0.8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900">
                          <a:effectLst/>
                        </a:rPr>
                        <a:t>12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77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Inventories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51.0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49.0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+2.0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From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Contracting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77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Customers' Inventories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45.5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47.0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-1.5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Too Low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Faster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7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61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Prices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68.5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70.5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-2.0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Increasing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14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Backlog of Orders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57.0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57.5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-0.5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New Export Orders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59.5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59.0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+0.5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Faster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14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616">
                <a:tc>
                  <a:txBody>
                    <a:bodyPr/>
                    <a:lstStyle/>
                    <a:p>
                      <a:r>
                        <a:rPr lang="en-US" sz="900" b="1" i="0">
                          <a:effectLst/>
                          <a:latin typeface="Arial Bold" charset="0"/>
                        </a:rPr>
                        <a:t>Imports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>
                          <a:effectLst/>
                        </a:rPr>
                        <a:t>55.5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>
                          <a:effectLst/>
                        </a:rPr>
                        <a:t>53.5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900">
                          <a:effectLst/>
                        </a:rPr>
                        <a:t>+2.0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Faster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616"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effectLst/>
                          <a:latin typeface="Arial Bold" charset="0"/>
                        </a:rPr>
                        <a:t>OVERALL ECONOMY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95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616"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effectLst/>
                          <a:latin typeface="Arial Bold" charset="0"/>
                        </a:rPr>
                        <a:t>Manufacturing Sector</a:t>
                      </a:r>
                      <a:endParaRPr lang="en-US" sz="900">
                        <a:effectLst/>
                      </a:endParaRP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Growing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Slower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/>
                        </a:rPr>
                        <a:t>8</a:t>
                      </a:r>
                    </a:p>
                  </a:txBody>
                  <a:tcPr marL="25228" marR="25228" marT="25228" marB="2522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106639"/>
      </p:ext>
    </p:extLst>
  </p:cSld>
  <p:clrMapOvr>
    <a:masterClrMapping/>
  </p:clrMapOvr>
  <p:transition>
    <p:cover dir="l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Logistics Managers Index</a:t>
            </a:r>
            <a:br>
              <a:rPr lang="en-US" dirty="0"/>
            </a:br>
            <a:endParaRPr lang="en-US" sz="2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6740" y="6356352"/>
            <a:ext cx="434340" cy="365125"/>
          </a:xfrm>
          <a:prstGeom prst="rect">
            <a:avLst/>
          </a:prstGeom>
        </p:spPr>
        <p:txBody>
          <a:bodyPr/>
          <a:lstStyle/>
          <a:p>
            <a:fld id="{822ACAA4-D94F-9F4A-960E-722823C4BB98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54D9617-53CC-1140-9F50-5D75E3465D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88874"/>
              </p:ext>
            </p:extLst>
          </p:nvPr>
        </p:nvGraphicFramePr>
        <p:xfrm>
          <a:off x="927100" y="1460500"/>
          <a:ext cx="7289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7289800" imgH="3937000" progId="Word.Document.12">
                  <p:embed/>
                </p:oleObj>
              </mc:Choice>
              <mc:Fallback>
                <p:oleObj name="Document" r:id="rId3" imgW="7289800" imgH="393700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54D9617-53CC-1140-9F50-5D75E3465D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100" y="1460500"/>
                        <a:ext cx="7289800" cy="393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4917796"/>
      </p:ext>
    </p:extLst>
  </p:cSld>
  <p:clrMapOvr>
    <a:masterClrMapping/>
  </p:clrMapOvr>
  <p:transition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BF3FB-4ACA-2C47-9F39-685C9A6BA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87" y="152029"/>
            <a:ext cx="5148469" cy="660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04191"/>
      </p:ext>
    </p:extLst>
  </p:cSld>
  <p:clrMapOvr>
    <a:masterClrMapping/>
  </p:clrMapOvr>
  <p:transition>
    <p:cover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Logistics Managers Index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6740" y="6356352"/>
            <a:ext cx="434340" cy="365125"/>
          </a:xfrm>
          <a:prstGeom prst="rect">
            <a:avLst/>
          </a:prstGeom>
        </p:spPr>
        <p:txBody>
          <a:bodyPr/>
          <a:lstStyle/>
          <a:p>
            <a:fld id="{822ACAA4-D94F-9F4A-960E-722823C4BB98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58CCFCB-5C47-9540-B26C-65658B6F73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508948"/>
              </p:ext>
            </p:extLst>
          </p:nvPr>
        </p:nvGraphicFramePr>
        <p:xfrm>
          <a:off x="838200" y="1099128"/>
          <a:ext cx="7511473" cy="5015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1950918"/>
      </p:ext>
    </p:extLst>
  </p:cSld>
  <p:clrMapOvr>
    <a:masterClrMapping/>
  </p:clrMapOvr>
  <p:transition>
    <p:cover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69056" tIns="34529" rIns="69056" bIns="34529" rtlCol="0" anchor="ctr">
            <a:normAutofit fontScale="90000"/>
          </a:bodyPr>
          <a:lstStyle/>
          <a:p>
            <a:r>
              <a:rPr lang="en-US" altLang="x-none" sz="3600"/>
              <a:t>End of presentation</a:t>
            </a:r>
          </a:p>
        </p:txBody>
      </p:sp>
      <p:grpSp>
        <p:nvGrpSpPr>
          <p:cNvPr id="1091587" name="Group 3"/>
          <p:cNvGrpSpPr>
            <a:grpSpLocks/>
          </p:cNvGrpSpPr>
          <p:nvPr/>
        </p:nvGrpSpPr>
        <p:grpSpPr bwMode="auto">
          <a:xfrm>
            <a:off x="3371851" y="2215753"/>
            <a:ext cx="2256235" cy="2300288"/>
            <a:chOff x="1872" y="1141"/>
            <a:chExt cx="1895" cy="1932"/>
          </a:xfrm>
        </p:grpSpPr>
        <p:grpSp>
          <p:nvGrpSpPr>
            <p:cNvPr id="1091588" name="Group 4"/>
            <p:cNvGrpSpPr>
              <a:grpSpLocks/>
            </p:cNvGrpSpPr>
            <p:nvPr/>
          </p:nvGrpSpPr>
          <p:grpSpPr bwMode="auto">
            <a:xfrm>
              <a:off x="1872" y="1141"/>
              <a:ext cx="1895" cy="1932"/>
              <a:chOff x="1872" y="1141"/>
              <a:chExt cx="1895" cy="1932"/>
            </a:xfrm>
          </p:grpSpPr>
          <p:sp>
            <p:nvSpPr>
              <p:cNvPr id="1091589" name="Freeform 5"/>
              <p:cNvSpPr>
                <a:spLocks/>
              </p:cNvSpPr>
              <p:nvPr/>
            </p:nvSpPr>
            <p:spPr bwMode="auto">
              <a:xfrm>
                <a:off x="1872" y="1141"/>
                <a:ext cx="1895" cy="1932"/>
              </a:xfrm>
              <a:custGeom>
                <a:avLst/>
                <a:gdLst>
                  <a:gd name="T0" fmla="*/ 0 w 1895"/>
                  <a:gd name="T1" fmla="*/ 551 h 1932"/>
                  <a:gd name="T2" fmla="*/ 578 w 1895"/>
                  <a:gd name="T3" fmla="*/ 0 h 1932"/>
                  <a:gd name="T4" fmla="*/ 1316 w 1895"/>
                  <a:gd name="T5" fmla="*/ 0 h 1932"/>
                  <a:gd name="T6" fmla="*/ 1894 w 1895"/>
                  <a:gd name="T7" fmla="*/ 551 h 1932"/>
                  <a:gd name="T8" fmla="*/ 1894 w 1895"/>
                  <a:gd name="T9" fmla="*/ 1345 h 1932"/>
                  <a:gd name="T10" fmla="*/ 1316 w 1895"/>
                  <a:gd name="T11" fmla="*/ 1931 h 1932"/>
                  <a:gd name="T12" fmla="*/ 578 w 1895"/>
                  <a:gd name="T13" fmla="*/ 1931 h 1932"/>
                  <a:gd name="T14" fmla="*/ 0 w 1895"/>
                  <a:gd name="T15" fmla="*/ 1345 h 1932"/>
                  <a:gd name="T16" fmla="*/ 0 w 1895"/>
                  <a:gd name="T17" fmla="*/ 551 h 1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5" h="1932">
                    <a:moveTo>
                      <a:pt x="0" y="551"/>
                    </a:moveTo>
                    <a:lnTo>
                      <a:pt x="578" y="0"/>
                    </a:lnTo>
                    <a:lnTo>
                      <a:pt x="1316" y="0"/>
                    </a:lnTo>
                    <a:lnTo>
                      <a:pt x="1894" y="551"/>
                    </a:lnTo>
                    <a:lnTo>
                      <a:pt x="1894" y="1345"/>
                    </a:lnTo>
                    <a:lnTo>
                      <a:pt x="1316" y="1931"/>
                    </a:lnTo>
                    <a:lnTo>
                      <a:pt x="578" y="1931"/>
                    </a:lnTo>
                    <a:lnTo>
                      <a:pt x="0" y="1345"/>
                    </a:lnTo>
                    <a:lnTo>
                      <a:pt x="0" y="551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91590" name="Freeform 6"/>
              <p:cNvSpPr>
                <a:spLocks/>
              </p:cNvSpPr>
              <p:nvPr/>
            </p:nvSpPr>
            <p:spPr bwMode="auto">
              <a:xfrm>
                <a:off x="2000" y="1272"/>
                <a:ext cx="1639" cy="1669"/>
              </a:xfrm>
              <a:custGeom>
                <a:avLst/>
                <a:gdLst>
                  <a:gd name="T0" fmla="*/ 0 w 1639"/>
                  <a:gd name="T1" fmla="*/ 476 h 1669"/>
                  <a:gd name="T2" fmla="*/ 500 w 1639"/>
                  <a:gd name="T3" fmla="*/ 0 h 1669"/>
                  <a:gd name="T4" fmla="*/ 1138 w 1639"/>
                  <a:gd name="T5" fmla="*/ 0 h 1669"/>
                  <a:gd name="T6" fmla="*/ 1638 w 1639"/>
                  <a:gd name="T7" fmla="*/ 476 h 1669"/>
                  <a:gd name="T8" fmla="*/ 1638 w 1639"/>
                  <a:gd name="T9" fmla="*/ 1162 h 1669"/>
                  <a:gd name="T10" fmla="*/ 1138 w 1639"/>
                  <a:gd name="T11" fmla="*/ 1668 h 1669"/>
                  <a:gd name="T12" fmla="*/ 500 w 1639"/>
                  <a:gd name="T13" fmla="*/ 1668 h 1669"/>
                  <a:gd name="T14" fmla="*/ 0 w 1639"/>
                  <a:gd name="T15" fmla="*/ 1162 h 1669"/>
                  <a:gd name="T16" fmla="*/ 0 w 1639"/>
                  <a:gd name="T17" fmla="*/ 476 h 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9" h="1669">
                    <a:moveTo>
                      <a:pt x="0" y="476"/>
                    </a:moveTo>
                    <a:lnTo>
                      <a:pt x="500" y="0"/>
                    </a:lnTo>
                    <a:lnTo>
                      <a:pt x="1138" y="0"/>
                    </a:lnTo>
                    <a:lnTo>
                      <a:pt x="1638" y="476"/>
                    </a:lnTo>
                    <a:lnTo>
                      <a:pt x="1638" y="1162"/>
                    </a:lnTo>
                    <a:lnTo>
                      <a:pt x="1138" y="1668"/>
                    </a:lnTo>
                    <a:lnTo>
                      <a:pt x="500" y="1668"/>
                    </a:lnTo>
                    <a:lnTo>
                      <a:pt x="0" y="1162"/>
                    </a:lnTo>
                    <a:lnTo>
                      <a:pt x="0" y="476"/>
                    </a:lnTo>
                  </a:path>
                </a:pathLst>
              </a:custGeom>
              <a:noFill/>
              <a:ln w="1270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91591" name="Freeform 7"/>
              <p:cNvSpPr>
                <a:spLocks/>
              </p:cNvSpPr>
              <p:nvPr/>
            </p:nvSpPr>
            <p:spPr bwMode="auto">
              <a:xfrm>
                <a:off x="2000" y="1272"/>
                <a:ext cx="1639" cy="1669"/>
              </a:xfrm>
              <a:custGeom>
                <a:avLst/>
                <a:gdLst>
                  <a:gd name="T0" fmla="*/ 0 w 1639"/>
                  <a:gd name="T1" fmla="*/ 476 h 1669"/>
                  <a:gd name="T2" fmla="*/ 498 w 1639"/>
                  <a:gd name="T3" fmla="*/ 0 h 1669"/>
                  <a:gd name="T4" fmla="*/ 1137 w 1639"/>
                  <a:gd name="T5" fmla="*/ 0 h 1669"/>
                  <a:gd name="T6" fmla="*/ 1638 w 1639"/>
                  <a:gd name="T7" fmla="*/ 476 h 1669"/>
                  <a:gd name="T8" fmla="*/ 1638 w 1639"/>
                  <a:gd name="T9" fmla="*/ 1162 h 1669"/>
                  <a:gd name="T10" fmla="*/ 1137 w 1639"/>
                  <a:gd name="T11" fmla="*/ 1668 h 1669"/>
                  <a:gd name="T12" fmla="*/ 498 w 1639"/>
                  <a:gd name="T13" fmla="*/ 1668 h 1669"/>
                  <a:gd name="T14" fmla="*/ 0 w 1639"/>
                  <a:gd name="T15" fmla="*/ 1162 h 1669"/>
                  <a:gd name="T16" fmla="*/ 0 w 1639"/>
                  <a:gd name="T17" fmla="*/ 476 h 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9" h="1669">
                    <a:moveTo>
                      <a:pt x="0" y="476"/>
                    </a:moveTo>
                    <a:lnTo>
                      <a:pt x="498" y="0"/>
                    </a:lnTo>
                    <a:lnTo>
                      <a:pt x="1137" y="0"/>
                    </a:lnTo>
                    <a:lnTo>
                      <a:pt x="1638" y="476"/>
                    </a:lnTo>
                    <a:lnTo>
                      <a:pt x="1638" y="1162"/>
                    </a:lnTo>
                    <a:lnTo>
                      <a:pt x="1137" y="1668"/>
                    </a:lnTo>
                    <a:lnTo>
                      <a:pt x="498" y="1668"/>
                    </a:lnTo>
                    <a:lnTo>
                      <a:pt x="0" y="1162"/>
                    </a:lnTo>
                    <a:lnTo>
                      <a:pt x="0" y="476"/>
                    </a:lnTo>
                  </a:path>
                </a:pathLst>
              </a:custGeom>
              <a:noFill/>
              <a:ln w="762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91592" name="Group 8"/>
            <p:cNvGrpSpPr>
              <a:grpSpLocks/>
            </p:cNvGrpSpPr>
            <p:nvPr/>
          </p:nvGrpSpPr>
          <p:grpSpPr bwMode="auto">
            <a:xfrm>
              <a:off x="2096" y="1700"/>
              <a:ext cx="1447" cy="811"/>
              <a:chOff x="2096" y="1700"/>
              <a:chExt cx="1447" cy="811"/>
            </a:xfrm>
          </p:grpSpPr>
          <p:sp>
            <p:nvSpPr>
              <p:cNvPr id="1091593" name="Freeform 9"/>
              <p:cNvSpPr>
                <a:spLocks/>
              </p:cNvSpPr>
              <p:nvPr/>
            </p:nvSpPr>
            <p:spPr bwMode="auto">
              <a:xfrm>
                <a:off x="3219" y="1700"/>
                <a:ext cx="324" cy="811"/>
              </a:xfrm>
              <a:custGeom>
                <a:avLst/>
                <a:gdLst>
                  <a:gd name="T0" fmla="*/ 0 w 324"/>
                  <a:gd name="T1" fmla="*/ 0 h 811"/>
                  <a:gd name="T2" fmla="*/ 227 w 324"/>
                  <a:gd name="T3" fmla="*/ 0 h 811"/>
                  <a:gd name="T4" fmla="*/ 323 w 324"/>
                  <a:gd name="T5" fmla="*/ 129 h 811"/>
                  <a:gd name="T6" fmla="*/ 323 w 324"/>
                  <a:gd name="T7" fmla="*/ 426 h 811"/>
                  <a:gd name="T8" fmla="*/ 227 w 324"/>
                  <a:gd name="T9" fmla="*/ 553 h 811"/>
                  <a:gd name="T10" fmla="*/ 132 w 324"/>
                  <a:gd name="T11" fmla="*/ 553 h 811"/>
                  <a:gd name="T12" fmla="*/ 132 w 324"/>
                  <a:gd name="T13" fmla="*/ 810 h 811"/>
                  <a:gd name="T14" fmla="*/ 0 w 324"/>
                  <a:gd name="T15" fmla="*/ 810 h 811"/>
                  <a:gd name="T16" fmla="*/ 0 w 324"/>
                  <a:gd name="T17" fmla="*/ 0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4" h="811">
                    <a:moveTo>
                      <a:pt x="0" y="0"/>
                    </a:moveTo>
                    <a:lnTo>
                      <a:pt x="227" y="0"/>
                    </a:lnTo>
                    <a:lnTo>
                      <a:pt x="323" y="129"/>
                    </a:lnTo>
                    <a:lnTo>
                      <a:pt x="323" y="426"/>
                    </a:lnTo>
                    <a:lnTo>
                      <a:pt x="227" y="553"/>
                    </a:lnTo>
                    <a:lnTo>
                      <a:pt x="132" y="553"/>
                    </a:lnTo>
                    <a:lnTo>
                      <a:pt x="132" y="810"/>
                    </a:lnTo>
                    <a:lnTo>
                      <a:pt x="0" y="81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91594" name="Freeform 10"/>
              <p:cNvSpPr>
                <a:spLocks/>
              </p:cNvSpPr>
              <p:nvPr/>
            </p:nvSpPr>
            <p:spPr bwMode="auto">
              <a:xfrm>
                <a:off x="2812" y="1700"/>
                <a:ext cx="348" cy="811"/>
              </a:xfrm>
              <a:custGeom>
                <a:avLst/>
                <a:gdLst>
                  <a:gd name="T0" fmla="*/ 96 w 348"/>
                  <a:gd name="T1" fmla="*/ 0 h 811"/>
                  <a:gd name="T2" fmla="*/ 251 w 348"/>
                  <a:gd name="T3" fmla="*/ 0 h 811"/>
                  <a:gd name="T4" fmla="*/ 347 w 348"/>
                  <a:gd name="T5" fmla="*/ 129 h 811"/>
                  <a:gd name="T6" fmla="*/ 347 w 348"/>
                  <a:gd name="T7" fmla="*/ 681 h 811"/>
                  <a:gd name="T8" fmla="*/ 251 w 348"/>
                  <a:gd name="T9" fmla="*/ 810 h 811"/>
                  <a:gd name="T10" fmla="*/ 96 w 348"/>
                  <a:gd name="T11" fmla="*/ 810 h 811"/>
                  <a:gd name="T12" fmla="*/ 0 w 348"/>
                  <a:gd name="T13" fmla="*/ 694 h 811"/>
                  <a:gd name="T14" fmla="*/ 0 w 348"/>
                  <a:gd name="T15" fmla="*/ 129 h 811"/>
                  <a:gd name="T16" fmla="*/ 96 w 348"/>
                  <a:gd name="T17" fmla="*/ 0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8" h="811">
                    <a:moveTo>
                      <a:pt x="96" y="0"/>
                    </a:moveTo>
                    <a:lnTo>
                      <a:pt x="251" y="0"/>
                    </a:lnTo>
                    <a:lnTo>
                      <a:pt x="347" y="129"/>
                    </a:lnTo>
                    <a:lnTo>
                      <a:pt x="347" y="681"/>
                    </a:lnTo>
                    <a:lnTo>
                      <a:pt x="251" y="810"/>
                    </a:lnTo>
                    <a:lnTo>
                      <a:pt x="96" y="810"/>
                    </a:lnTo>
                    <a:lnTo>
                      <a:pt x="0" y="694"/>
                    </a:lnTo>
                    <a:lnTo>
                      <a:pt x="0" y="129"/>
                    </a:lnTo>
                    <a:lnTo>
                      <a:pt x="9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91595" name="Freeform 11"/>
              <p:cNvSpPr>
                <a:spLocks/>
              </p:cNvSpPr>
              <p:nvPr/>
            </p:nvSpPr>
            <p:spPr bwMode="auto">
              <a:xfrm>
                <a:off x="2096" y="1700"/>
                <a:ext cx="324" cy="811"/>
              </a:xfrm>
              <a:custGeom>
                <a:avLst/>
                <a:gdLst>
                  <a:gd name="T0" fmla="*/ 83 w 324"/>
                  <a:gd name="T1" fmla="*/ 0 h 811"/>
                  <a:gd name="T2" fmla="*/ 227 w 324"/>
                  <a:gd name="T3" fmla="*/ 0 h 811"/>
                  <a:gd name="T4" fmla="*/ 323 w 324"/>
                  <a:gd name="T5" fmla="*/ 129 h 811"/>
                  <a:gd name="T6" fmla="*/ 323 w 324"/>
                  <a:gd name="T7" fmla="*/ 271 h 811"/>
                  <a:gd name="T8" fmla="*/ 203 w 324"/>
                  <a:gd name="T9" fmla="*/ 271 h 811"/>
                  <a:gd name="T10" fmla="*/ 203 w 324"/>
                  <a:gd name="T11" fmla="*/ 166 h 811"/>
                  <a:gd name="T12" fmla="*/ 119 w 324"/>
                  <a:gd name="T13" fmla="*/ 166 h 811"/>
                  <a:gd name="T14" fmla="*/ 119 w 324"/>
                  <a:gd name="T15" fmla="*/ 348 h 811"/>
                  <a:gd name="T16" fmla="*/ 227 w 324"/>
                  <a:gd name="T17" fmla="*/ 348 h 811"/>
                  <a:gd name="T18" fmla="*/ 323 w 324"/>
                  <a:gd name="T19" fmla="*/ 451 h 811"/>
                  <a:gd name="T20" fmla="*/ 323 w 324"/>
                  <a:gd name="T21" fmla="*/ 694 h 811"/>
                  <a:gd name="T22" fmla="*/ 239 w 324"/>
                  <a:gd name="T23" fmla="*/ 810 h 811"/>
                  <a:gd name="T24" fmla="*/ 83 w 324"/>
                  <a:gd name="T25" fmla="*/ 810 h 811"/>
                  <a:gd name="T26" fmla="*/ 0 w 324"/>
                  <a:gd name="T27" fmla="*/ 694 h 811"/>
                  <a:gd name="T28" fmla="*/ 0 w 324"/>
                  <a:gd name="T29" fmla="*/ 553 h 811"/>
                  <a:gd name="T30" fmla="*/ 119 w 324"/>
                  <a:gd name="T31" fmla="*/ 553 h 811"/>
                  <a:gd name="T32" fmla="*/ 119 w 324"/>
                  <a:gd name="T33" fmla="*/ 655 h 811"/>
                  <a:gd name="T34" fmla="*/ 203 w 324"/>
                  <a:gd name="T35" fmla="*/ 655 h 811"/>
                  <a:gd name="T36" fmla="*/ 203 w 324"/>
                  <a:gd name="T37" fmla="*/ 475 h 811"/>
                  <a:gd name="T38" fmla="*/ 95 w 324"/>
                  <a:gd name="T39" fmla="*/ 475 h 811"/>
                  <a:gd name="T40" fmla="*/ 0 w 324"/>
                  <a:gd name="T41" fmla="*/ 373 h 811"/>
                  <a:gd name="T42" fmla="*/ 0 w 324"/>
                  <a:gd name="T43" fmla="*/ 129 h 811"/>
                  <a:gd name="T44" fmla="*/ 83 w 324"/>
                  <a:gd name="T45" fmla="*/ 0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24" h="811">
                    <a:moveTo>
                      <a:pt x="83" y="0"/>
                    </a:moveTo>
                    <a:lnTo>
                      <a:pt x="227" y="0"/>
                    </a:lnTo>
                    <a:lnTo>
                      <a:pt x="323" y="129"/>
                    </a:lnTo>
                    <a:lnTo>
                      <a:pt x="323" y="271"/>
                    </a:lnTo>
                    <a:lnTo>
                      <a:pt x="203" y="271"/>
                    </a:lnTo>
                    <a:lnTo>
                      <a:pt x="203" y="166"/>
                    </a:lnTo>
                    <a:lnTo>
                      <a:pt x="119" y="166"/>
                    </a:lnTo>
                    <a:lnTo>
                      <a:pt x="119" y="348"/>
                    </a:lnTo>
                    <a:lnTo>
                      <a:pt x="227" y="348"/>
                    </a:lnTo>
                    <a:lnTo>
                      <a:pt x="323" y="451"/>
                    </a:lnTo>
                    <a:lnTo>
                      <a:pt x="323" y="694"/>
                    </a:lnTo>
                    <a:lnTo>
                      <a:pt x="239" y="810"/>
                    </a:lnTo>
                    <a:lnTo>
                      <a:pt x="83" y="810"/>
                    </a:lnTo>
                    <a:lnTo>
                      <a:pt x="0" y="694"/>
                    </a:lnTo>
                    <a:lnTo>
                      <a:pt x="0" y="553"/>
                    </a:lnTo>
                    <a:lnTo>
                      <a:pt x="119" y="553"/>
                    </a:lnTo>
                    <a:lnTo>
                      <a:pt x="119" y="655"/>
                    </a:lnTo>
                    <a:lnTo>
                      <a:pt x="203" y="655"/>
                    </a:lnTo>
                    <a:lnTo>
                      <a:pt x="203" y="475"/>
                    </a:lnTo>
                    <a:lnTo>
                      <a:pt x="95" y="475"/>
                    </a:lnTo>
                    <a:lnTo>
                      <a:pt x="0" y="373"/>
                    </a:lnTo>
                    <a:lnTo>
                      <a:pt x="0" y="129"/>
                    </a:lnTo>
                    <a:lnTo>
                      <a:pt x="8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91596" name="Freeform 12"/>
              <p:cNvSpPr>
                <a:spLocks/>
              </p:cNvSpPr>
              <p:nvPr/>
            </p:nvSpPr>
            <p:spPr bwMode="auto">
              <a:xfrm>
                <a:off x="2479" y="1700"/>
                <a:ext cx="298" cy="811"/>
              </a:xfrm>
              <a:custGeom>
                <a:avLst/>
                <a:gdLst>
                  <a:gd name="T0" fmla="*/ 0 w 298"/>
                  <a:gd name="T1" fmla="*/ 0 h 811"/>
                  <a:gd name="T2" fmla="*/ 297 w 298"/>
                  <a:gd name="T3" fmla="*/ 0 h 811"/>
                  <a:gd name="T4" fmla="*/ 297 w 298"/>
                  <a:gd name="T5" fmla="*/ 166 h 811"/>
                  <a:gd name="T6" fmla="*/ 214 w 298"/>
                  <a:gd name="T7" fmla="*/ 166 h 811"/>
                  <a:gd name="T8" fmla="*/ 214 w 298"/>
                  <a:gd name="T9" fmla="*/ 810 h 811"/>
                  <a:gd name="T10" fmla="*/ 84 w 298"/>
                  <a:gd name="T11" fmla="*/ 810 h 811"/>
                  <a:gd name="T12" fmla="*/ 84 w 298"/>
                  <a:gd name="T13" fmla="*/ 166 h 811"/>
                  <a:gd name="T14" fmla="*/ 0 w 298"/>
                  <a:gd name="T15" fmla="*/ 166 h 811"/>
                  <a:gd name="T16" fmla="*/ 0 w 298"/>
                  <a:gd name="T17" fmla="*/ 0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8" h="811">
                    <a:moveTo>
                      <a:pt x="0" y="0"/>
                    </a:moveTo>
                    <a:lnTo>
                      <a:pt x="297" y="0"/>
                    </a:lnTo>
                    <a:lnTo>
                      <a:pt x="297" y="166"/>
                    </a:lnTo>
                    <a:lnTo>
                      <a:pt x="214" y="166"/>
                    </a:lnTo>
                    <a:lnTo>
                      <a:pt x="214" y="810"/>
                    </a:lnTo>
                    <a:lnTo>
                      <a:pt x="84" y="810"/>
                    </a:lnTo>
                    <a:lnTo>
                      <a:pt x="84" y="166"/>
                    </a:lnTo>
                    <a:lnTo>
                      <a:pt x="0" y="1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91597" name="Rectangle 13"/>
              <p:cNvSpPr>
                <a:spLocks noChangeArrowheads="1"/>
              </p:cNvSpPr>
              <p:nvPr/>
            </p:nvSpPr>
            <p:spPr bwMode="auto">
              <a:xfrm>
                <a:off x="2950" y="1873"/>
                <a:ext cx="72" cy="46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091598" name="Rectangle 14"/>
              <p:cNvSpPr>
                <a:spLocks noChangeArrowheads="1"/>
              </p:cNvSpPr>
              <p:nvPr/>
            </p:nvSpPr>
            <p:spPr bwMode="auto">
              <a:xfrm>
                <a:off x="3357" y="1873"/>
                <a:ext cx="60" cy="20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  <p:sp>
        <p:nvSpPr>
          <p:cNvPr id="1091599" name="Rectangle 15"/>
          <p:cNvSpPr>
            <a:spLocks noChangeArrowheads="1"/>
          </p:cNvSpPr>
          <p:nvPr/>
        </p:nvSpPr>
        <p:spPr bwMode="auto">
          <a:xfrm>
            <a:off x="1147764" y="4972050"/>
            <a:ext cx="685681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marL="114300"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 marL="228600"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marL="342900"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 marL="457200"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kumimoji="0" lang="en-US" altLang="x-none" sz="3000" b="1">
                <a:solidFill>
                  <a:srgbClr val="FFFF00"/>
                </a:solidFill>
                <a:latin typeface="Arial" charset="0"/>
              </a:rPr>
              <a:t>Extra slides follow</a:t>
            </a:r>
          </a:p>
        </p:txBody>
      </p:sp>
    </p:spTree>
    <p:extLst>
      <p:ext uri="{BB962C8B-B14F-4D97-AF65-F5344CB8AC3E}">
        <p14:creationId xmlns:p14="http://schemas.microsoft.com/office/powerpoint/2010/main" val="1275301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65" y="856580"/>
            <a:ext cx="6516797" cy="51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2902"/>
      </p:ext>
    </p:extLst>
  </p:cSld>
  <p:clrMapOvr>
    <a:masterClrMapping/>
  </p:clrMapOvr>
  <p:transition>
    <p:cover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U.S. Petroleum Usage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513" y="1249731"/>
            <a:ext cx="8402773" cy="46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>
                <a:ea typeface="+mj-ea"/>
                <a:cs typeface="+mj-cs"/>
              </a:rPr>
              <a:t>Impact of Large Fuel Cost Increase on Logistics Infrastructure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7448550" cy="4527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890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>
                <a:ea typeface="+mj-ea"/>
                <a:cs typeface="+mj-cs"/>
              </a:rPr>
              <a:t>Impact of Large Fuel Cost Increase on Logistics Infrastructure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7372350" cy="4479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65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286" y="609600"/>
            <a:ext cx="8269514" cy="605971"/>
          </a:xfrm>
        </p:spPr>
        <p:txBody>
          <a:bodyPr/>
          <a:lstStyle/>
          <a:p>
            <a:pPr>
              <a:defRPr/>
            </a:pPr>
            <a:r>
              <a:rPr lang="en-US" dirty="0"/>
              <a:t>7 Facilities - $2.50 per Gallon</a:t>
            </a:r>
          </a:p>
        </p:txBody>
      </p:sp>
      <p:pic>
        <p:nvPicPr>
          <p:cNvPr id="137219" name="Picture 4" descr="Screen shot 2010-01-24 at 2.03.5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2900" y="1084263"/>
            <a:ext cx="59563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143" y="609600"/>
            <a:ext cx="8287657" cy="569686"/>
          </a:xfrm>
        </p:spPr>
        <p:txBody>
          <a:bodyPr/>
          <a:lstStyle/>
          <a:p>
            <a:pPr>
              <a:defRPr/>
            </a:pPr>
            <a:r>
              <a:rPr lang="en-US" dirty="0"/>
              <a:t>10 Facilities - $3.50 per Gallon</a:t>
            </a:r>
          </a:p>
        </p:txBody>
      </p:sp>
      <p:pic>
        <p:nvPicPr>
          <p:cNvPr id="138243" name="Picture 2" descr="Screen shot 2010-01-24 at 2.04.1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1116013"/>
            <a:ext cx="5956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1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71" y="609600"/>
            <a:ext cx="8233229" cy="551543"/>
          </a:xfrm>
        </p:spPr>
        <p:txBody>
          <a:bodyPr/>
          <a:lstStyle/>
          <a:p>
            <a:pPr>
              <a:defRPr/>
            </a:pPr>
            <a:r>
              <a:rPr lang="en-US" dirty="0"/>
              <a:t>11 Facilities - $7.50 per Gallon</a:t>
            </a:r>
          </a:p>
        </p:txBody>
      </p:sp>
      <p:pic>
        <p:nvPicPr>
          <p:cNvPr id="139267" name="Picture 2" descr="Screen shot 2010-01-24 at 2.04.36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175" y="1090613"/>
            <a:ext cx="59563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59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150" y="515938"/>
            <a:ext cx="819785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12 Facilities - $7.75 per Gallon</a:t>
            </a:r>
          </a:p>
        </p:txBody>
      </p:sp>
      <p:pic>
        <p:nvPicPr>
          <p:cNvPr id="140291" name="Picture 2" descr="Screen shot 2010-01-24 at 2.13.0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513" y="1160463"/>
            <a:ext cx="58801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1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EBA23-4A17-FF44-B3EA-E2EA5C8BA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388"/>
            <a:ext cx="9144000" cy="54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6606"/>
      </p:ext>
    </p:extLst>
  </p:cSld>
  <p:clrMapOvr>
    <a:masterClrMapping/>
  </p:clrMapOvr>
  <p:transition>
    <p:cover dir="l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4818" name="Picture 2" descr="red_faf2002_faf_tru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7903"/>
            <a:ext cx="9144000" cy="5804297"/>
          </a:xfrm>
          <a:prstGeom prst="rect">
            <a:avLst/>
          </a:prstGeom>
          <a:noFill/>
        </p:spPr>
      </p:pic>
      <p:sp>
        <p:nvSpPr>
          <p:cNvPr id="2594819" name="Text Box 3"/>
          <p:cNvSpPr txBox="1">
            <a:spLocks noChangeArrowheads="1"/>
          </p:cNvSpPr>
          <p:nvPr/>
        </p:nvSpPr>
        <p:spPr bwMode="auto">
          <a:xfrm>
            <a:off x="0" y="842154"/>
            <a:ext cx="9144000" cy="6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3" tIns="45717" rIns="91433" bIns="45717">
            <a:prstTxWarp prst="textNoShape">
              <a:avLst/>
            </a:prstTxWarp>
            <a:spAutoFit/>
          </a:bodyPr>
          <a:lstStyle/>
          <a:p>
            <a:pPr defTabSz="913805" eaLnBrk="1" hangingPunct="1"/>
            <a:r>
              <a:rPr lang="en-US" sz="3600" b="1" i="1" dirty="0">
                <a:solidFill>
                  <a:srgbClr val="180365"/>
                </a:solidFill>
                <a:latin typeface="Palatino Linotype" pitchFamily="18" charset="0"/>
              </a:rPr>
              <a:t>2002 Annual Average Daily Truck Traffic</a:t>
            </a:r>
          </a:p>
        </p:txBody>
      </p:sp>
    </p:spTree>
    <p:extLst>
      <p:ext uri="{BB962C8B-B14F-4D97-AF65-F5344CB8AC3E}">
        <p14:creationId xmlns:p14="http://schemas.microsoft.com/office/powerpoint/2010/main" val="14501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6866" name="Picture 2" descr="red_faf2035_faf_tru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7903"/>
            <a:ext cx="9144000" cy="5804297"/>
          </a:xfrm>
          <a:prstGeom prst="rect">
            <a:avLst/>
          </a:prstGeom>
          <a:noFill/>
        </p:spPr>
      </p:pic>
      <p:sp>
        <p:nvSpPr>
          <p:cNvPr id="2596867" name="Text Box 3"/>
          <p:cNvSpPr txBox="1">
            <a:spLocks noChangeArrowheads="1"/>
          </p:cNvSpPr>
          <p:nvPr/>
        </p:nvSpPr>
        <p:spPr bwMode="auto">
          <a:xfrm>
            <a:off x="0" y="824012"/>
            <a:ext cx="9144000" cy="6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3" tIns="45717" rIns="91433" bIns="45717">
            <a:prstTxWarp prst="textNoShape">
              <a:avLst/>
            </a:prstTxWarp>
            <a:spAutoFit/>
          </a:bodyPr>
          <a:lstStyle/>
          <a:p>
            <a:pPr defTabSz="913805" eaLnBrk="1" hangingPunct="1"/>
            <a:r>
              <a:rPr lang="en-US" sz="3600" b="1" i="1" dirty="0">
                <a:solidFill>
                  <a:srgbClr val="180365"/>
                </a:solidFill>
                <a:latin typeface="Palatino Linotype" pitchFamily="18" charset="0"/>
              </a:rPr>
              <a:t>2035 Annual Average Daily Truck Traffic</a:t>
            </a:r>
          </a:p>
        </p:txBody>
      </p:sp>
    </p:spTree>
    <p:extLst>
      <p:ext uri="{BB962C8B-B14F-4D97-AF65-F5344CB8AC3E}">
        <p14:creationId xmlns:p14="http://schemas.microsoft.com/office/powerpoint/2010/main" val="26157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Oval 3"/>
          <p:cNvSpPr>
            <a:spLocks noChangeArrowheads="1"/>
          </p:cNvSpPr>
          <p:nvPr/>
        </p:nvSpPr>
        <p:spPr bwMode="auto">
          <a:xfrm>
            <a:off x="2438400" y="1447800"/>
            <a:ext cx="4289425" cy="4403725"/>
          </a:xfrm>
          <a:prstGeom prst="ellipse">
            <a:avLst/>
          </a:prstGeom>
          <a:solidFill>
            <a:srgbClr val="8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solidFill>
                  <a:srgbClr val="FFFFFF"/>
                </a:solidFill>
              </a:rPr>
              <a:t>Work Patterns</a:t>
            </a:r>
          </a:p>
        </p:txBody>
      </p:sp>
    </p:spTree>
    <p:extLst>
      <p:ext uri="{BB962C8B-B14F-4D97-AF65-F5344CB8AC3E}">
        <p14:creationId xmlns:p14="http://schemas.microsoft.com/office/powerpoint/2010/main" val="34907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2" b="13272"/>
          <a:stretch>
            <a:fillRect/>
          </a:stretch>
        </p:blipFill>
        <p:spPr/>
      </p:pic>
      <p:pic>
        <p:nvPicPr>
          <p:cNvPr id="5" name="Picture 4" descr="Screen shot 2011-04-08 at 4.0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9" y="583277"/>
            <a:ext cx="3390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871633-112C-0547-843A-813CBB0D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092200"/>
            <a:ext cx="80137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08437"/>
      </p:ext>
    </p:extLst>
  </p:cSld>
  <p:clrMapOvr>
    <a:masterClrMapping/>
  </p:clrMapOvr>
  <p:transition>
    <p:cover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50EE9E5-DD58-2E46-9A37-841B5912D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213" y="0"/>
            <a:ext cx="5451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9860"/>
      </p:ext>
    </p:extLst>
  </p:cSld>
  <p:clrMapOvr>
    <a:masterClrMapping/>
  </p:clrMapOvr>
  <p:transition>
    <p:cover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0536"/>
            <a:ext cx="9144000" cy="556263"/>
          </a:xfrm>
        </p:spPr>
        <p:txBody>
          <a:bodyPr/>
          <a:lstStyle/>
          <a:p>
            <a:r>
              <a:rPr lang="en-US" dirty="0"/>
              <a:t>Forces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202" y="780836"/>
            <a:ext cx="5808877" cy="580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8000"/>
            <a:ext cx="9144000" cy="634999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Historical Milestones In Conceptualization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04800" y="1143000"/>
            <a:ext cx="8458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                      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Shifts in Logistical Thinking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 </a:t>
            </a:r>
          </a:p>
          <a:p>
            <a:pPr eaLnBrk="1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Transportation Efficiency					3000</a:t>
            </a:r>
            <a:r>
              <a:rPr lang="en-US" sz="1800" baseline="-25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BC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-65" charset="0"/>
              <a:ea typeface="ＭＳ Ｐゴシック" pitchFamily="-65" charset="-128"/>
              <a:cs typeface="Times New Roman" pitchFamily="-65" charset="0"/>
            </a:endParaRP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Total Cost Awareness						1950</a:t>
            </a:r>
            <a:r>
              <a:rPr lang="en-US" sz="1800" baseline="-25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AD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-65" charset="0"/>
              <a:ea typeface="ＭＳ Ｐゴシック" pitchFamily="-65" charset="-128"/>
              <a:cs typeface="Times New Roman" pitchFamily="-65" charset="0"/>
            </a:endParaRP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Customer Service						1955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Comprehensive Outsourcing					1965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Operational Integration and Quality (Six Sigma)		1975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Financial Positioning and Operational Excellence		1985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Globalization							1990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Customer Relationships and Enterprise Extension		1995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Supply Chain Integrative Management				2000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-65" charset="0"/>
                <a:ea typeface="ＭＳ Ｐゴシック" pitchFamily="-65" charset="-128"/>
                <a:cs typeface="Times New Roman" pitchFamily="-65" charset="0"/>
              </a:rPr>
              <a:t>•  Responsive Supply Chain Management				2005+</a:t>
            </a:r>
          </a:p>
          <a:p>
            <a:pPr eaLnBrk="1" hangingPunct="1"/>
            <a:endParaRPr lang="en-US" sz="1000" dirty="0">
              <a:solidFill>
                <a:schemeClr val="accent2">
                  <a:lumMod val="50000"/>
                </a:schemeClr>
              </a:solidFill>
              <a:cs typeface="Times New Roman" pitchFamily="-65" charset="0"/>
            </a:endParaRPr>
          </a:p>
          <a:p>
            <a:pPr eaLnBrk="1" hangingPunct="1"/>
            <a:r>
              <a:rPr lang="en-US" sz="1000" dirty="0">
                <a:solidFill>
                  <a:schemeClr val="accent2">
                    <a:lumMod val="50000"/>
                  </a:schemeClr>
                </a:solidFill>
                <a:cs typeface="Times New Roman" pitchFamily="-65" charset="0"/>
              </a:rPr>
              <a:t>Source: Dr. Donald J. </a:t>
            </a:r>
            <a:r>
              <a:rPr lang="en-US" sz="1000" dirty="0" err="1">
                <a:solidFill>
                  <a:schemeClr val="accent2">
                    <a:lumMod val="50000"/>
                  </a:schemeClr>
                </a:solidFill>
                <a:cs typeface="Times New Roman" pitchFamily="-65" charset="0"/>
              </a:rPr>
              <a:t>Bowersox</a:t>
            </a:r>
            <a:r>
              <a:rPr lang="en-US" sz="1000" dirty="0">
                <a:solidFill>
                  <a:schemeClr val="accent2">
                    <a:lumMod val="50000"/>
                  </a:schemeClr>
                </a:solidFill>
                <a:cs typeface="Times New Roman" pitchFamily="-65" charset="0"/>
              </a:rPr>
              <a:t>, FedEx Summit, February 2008, February 2008</a:t>
            </a:r>
            <a:endParaRPr lang="en-US" sz="1000" dirty="0">
              <a:solidFill>
                <a:schemeClr val="accent2">
                  <a:lumMod val="50000"/>
                </a:schemeClr>
              </a:solidFill>
              <a:latin typeface="Times New Roman" pitchFamily="-65" charset="0"/>
              <a:ea typeface="ＭＳ Ｐゴシック" pitchFamily="-65" charset="-128"/>
              <a:cs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A0354-F8D2-8644-8238-76438EC9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22" y="710006"/>
            <a:ext cx="7735285" cy="55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0603"/>
      </p:ext>
    </p:extLst>
  </p:cSld>
  <p:clrMapOvr>
    <a:masterClrMapping/>
  </p:clrMapOvr>
  <p:transition>
    <p:cover dir="ld"/>
  </p:transition>
</p:sld>
</file>

<file path=ppt/theme/theme1.xml><?xml version="1.0" encoding="utf-8"?>
<a:theme xmlns:a="http://schemas.openxmlformats.org/drawingml/2006/main" name="FolderMaker Template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FolderMaker Template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FolderMaker Templa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derMaker Templa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derMaker Templa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derMaker Templa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derMaker Templa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derMaker Templa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derMaker Templa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11368003</TotalTime>
  <Pages>6</Pages>
  <Words>522</Words>
  <Application>Microsoft Macintosh PowerPoint</Application>
  <PresentationFormat>Letter Paper (8.5x11 in)</PresentationFormat>
  <Paragraphs>226</Paragraphs>
  <Slides>43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 Bold</vt:lpstr>
      <vt:lpstr>Palatino Linotype</vt:lpstr>
      <vt:lpstr>Times New Roman</vt:lpstr>
      <vt:lpstr>Trebuchet MS</vt:lpstr>
      <vt:lpstr>ZapfDingbats</vt:lpstr>
      <vt:lpstr>FolderMaker Templates</vt:lpstr>
      <vt:lpstr>Visio</vt:lpstr>
      <vt:lpstr>Document</vt:lpstr>
      <vt:lpstr>Logistics Megatrends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Forces</vt:lpstr>
      <vt:lpstr>Historical Milestones In Conceptualization</vt:lpstr>
      <vt:lpstr>PowerPoint Presentation</vt:lpstr>
      <vt:lpstr>PowerPoint Presentation</vt:lpstr>
      <vt:lpstr>U.S. Logistics Flows</vt:lpstr>
      <vt:lpstr>U.S. Rail System Map</vt:lpstr>
      <vt:lpstr>U.S. Rail System Map</vt:lpstr>
      <vt:lpstr>2019 Top 50 World Container Ports</vt:lpstr>
      <vt:lpstr>Transportation Brokers</vt:lpstr>
      <vt:lpstr>Hours of Service</vt:lpstr>
      <vt:lpstr>CSA</vt:lpstr>
      <vt:lpstr>2018 U.S. Logistics Costs</vt:lpstr>
      <vt:lpstr>PowerPoint Presentation</vt:lpstr>
      <vt:lpstr>Setting the Stage</vt:lpstr>
      <vt:lpstr>U.S vs Brazilian GDP 1969-2018</vt:lpstr>
      <vt:lpstr>PowerPoint Presentation</vt:lpstr>
      <vt:lpstr>Increased Stability – Great Moderation</vt:lpstr>
      <vt:lpstr>GDP</vt:lpstr>
      <vt:lpstr>Purchasing Managers Index 1948 - 2017</vt:lpstr>
      <vt:lpstr>PowerPoint Presentation</vt:lpstr>
      <vt:lpstr>PowerPoint Presentation</vt:lpstr>
      <vt:lpstr>ISM Most Recent Results</vt:lpstr>
      <vt:lpstr>Logistics Managers Index </vt:lpstr>
      <vt:lpstr>Logistics Managers Index</vt:lpstr>
      <vt:lpstr>End of presentation</vt:lpstr>
      <vt:lpstr>PowerPoint Presentation</vt:lpstr>
      <vt:lpstr>2009 U.S. Petroleum Usage</vt:lpstr>
      <vt:lpstr>Impact of Large Fuel Cost Increase on Logistics Infrastructure</vt:lpstr>
      <vt:lpstr>Impact of Large Fuel Cost Increase on Logistics Infrastructure</vt:lpstr>
      <vt:lpstr>7 Facilities - $2.50 per Gallon</vt:lpstr>
      <vt:lpstr>10 Facilities - $3.50 per Gallon</vt:lpstr>
      <vt:lpstr>11 Facilities - $7.50 per Gallon</vt:lpstr>
      <vt:lpstr>12 Facilities - $7.75 per Gallon</vt:lpstr>
      <vt:lpstr>PowerPoint Presentation</vt:lpstr>
      <vt:lpstr>PowerPoint Presentation</vt:lpstr>
      <vt:lpstr>PowerPoint Presentation</vt:lpstr>
      <vt:lpstr>PowerPoint Presentation</vt:lpstr>
    </vt:vector>
  </TitlesOfParts>
  <Manager>Arun Anand</Manager>
  <Company>A.T. Kearney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AEPC</dc:title>
  <dc:subject>The Future of the North American Petroleum Supply Chain</dc:subject>
  <dc:creator>Abhijeet, Bhupesh, Nitika</dc:creator>
  <cp:keywords>NAPS, Templates, Presentation</cp:keywords>
  <dc:description>Doc 7478_x000d_
4th June, 2004</dc:description>
  <cp:lastModifiedBy>Dale Rogers</cp:lastModifiedBy>
  <cp:revision>825</cp:revision>
  <cp:lastPrinted>1998-07-01T06:06:47Z</cp:lastPrinted>
  <dcterms:created xsi:type="dcterms:W3CDTF">2010-08-10T16:36:02Z</dcterms:created>
  <dcterms:modified xsi:type="dcterms:W3CDTF">2019-07-30T18:14:45Z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